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14" r:id="rId2"/>
    <p:sldId id="315" r:id="rId3"/>
    <p:sldId id="316" r:id="rId4"/>
    <p:sldId id="317" r:id="rId5"/>
    <p:sldId id="320" r:id="rId6"/>
    <p:sldId id="321" r:id="rId7"/>
    <p:sldId id="318" r:id="rId8"/>
    <p:sldId id="319" r:id="rId9"/>
    <p:sldId id="322" r:id="rId10"/>
    <p:sldId id="354" r:id="rId11"/>
    <p:sldId id="323" r:id="rId12"/>
    <p:sldId id="325" r:id="rId13"/>
    <p:sldId id="326" r:id="rId14"/>
    <p:sldId id="324" r:id="rId15"/>
    <p:sldId id="327" r:id="rId16"/>
    <p:sldId id="328" r:id="rId17"/>
    <p:sldId id="329" r:id="rId18"/>
    <p:sldId id="333" r:id="rId19"/>
    <p:sldId id="335" r:id="rId20"/>
    <p:sldId id="336" r:id="rId21"/>
    <p:sldId id="330" r:id="rId22"/>
    <p:sldId id="331" r:id="rId23"/>
    <p:sldId id="332" r:id="rId24"/>
    <p:sldId id="341" r:id="rId25"/>
    <p:sldId id="342" r:id="rId26"/>
    <p:sldId id="343" r:id="rId27"/>
    <p:sldId id="345" r:id="rId28"/>
    <p:sldId id="334" r:id="rId29"/>
    <p:sldId id="337" r:id="rId30"/>
    <p:sldId id="347" r:id="rId31"/>
    <p:sldId id="348" r:id="rId32"/>
    <p:sldId id="346" r:id="rId33"/>
    <p:sldId id="344" r:id="rId34"/>
    <p:sldId id="340" r:id="rId35"/>
    <p:sldId id="338" r:id="rId36"/>
    <p:sldId id="349" r:id="rId37"/>
    <p:sldId id="350" r:id="rId38"/>
    <p:sldId id="351" r:id="rId39"/>
    <p:sldId id="353" r:id="rId40"/>
    <p:sldId id="355" r:id="rId41"/>
    <p:sldId id="352" r:id="rId4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6E6E6"/>
    <a:srgbClr val="DFDFDF"/>
    <a:srgbClr val="FF2A25"/>
    <a:srgbClr val="24FF12"/>
    <a:srgbClr val="977D34"/>
    <a:srgbClr val="CCB343"/>
    <a:srgbClr val="F8FB3D"/>
    <a:srgbClr val="707070"/>
    <a:srgbClr val="767676"/>
    <a:srgbClr val="7AA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05" autoAdjust="0"/>
    <p:restoredTop sz="99662" autoAdjust="0"/>
  </p:normalViewPr>
  <p:slideViewPr>
    <p:cSldViewPr snapToObjects="1">
      <p:cViewPr varScale="1">
        <p:scale>
          <a:sx n="86" d="100"/>
          <a:sy n="86" d="100"/>
        </p:scale>
        <p:origin x="102" y="37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14336"/>
    </p:cViewPr>
  </p:sorterViewPr>
  <p:notesViewPr>
    <p:cSldViewPr snapToGrid="0" snapToObjects="1">
      <p:cViewPr varScale="1">
        <p:scale>
          <a:sx n="81" d="100"/>
          <a:sy n="81" d="100"/>
        </p:scale>
        <p:origin x="-395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0.wmf"/><Relationship Id="rId1" Type="http://schemas.openxmlformats.org/officeDocument/2006/relationships/image" Target="../media/image1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0.wmf"/><Relationship Id="rId1" Type="http://schemas.openxmlformats.org/officeDocument/2006/relationships/image" Target="../media/image20.wmf"/><Relationship Id="rId4" Type="http://schemas.openxmlformats.org/officeDocument/2006/relationships/image" Target="../media/image2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7.wmf"/><Relationship Id="rId1" Type="http://schemas.openxmlformats.org/officeDocument/2006/relationships/image" Target="../media/image2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F58DC-F105-0942-A313-19DB2DDDEA3A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0468B-3D90-8A4D-9F96-4006BE4F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5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244F2-6FB5-D34A-AD61-0B7E027C0E90}" type="datetimeFigureOut">
              <a:rPr lang="de-DE" smtClean="0"/>
              <a:pPr/>
              <a:t>11.04.2018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1A7C9-000B-8340-8EBD-2910655B784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16836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Stereo cannot reproduced</a:t>
            </a:r>
            <a:r>
              <a:rPr lang="en-US" baseline="0" dirty="0" smtClean="0"/>
              <a:t> using the equipment we have here, so I show </a:t>
            </a:r>
            <a:r>
              <a:rPr lang="en-US" b="1" baseline="0" dirty="0" smtClean="0"/>
              <a:t>wiggly</a:t>
            </a:r>
            <a:r>
              <a:rPr lang="en-US" baseline="0" dirty="0" smtClean="0"/>
              <a:t> stereo.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two images that each eye see are different by some horizontal offset called </a:t>
            </a:r>
            <a:r>
              <a:rPr lang="en-US" b="1" baseline="0" dirty="0" smtClean="0"/>
              <a:t>disparity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By </a:t>
            </a:r>
            <a:r>
              <a:rPr lang="en-US" b="1" baseline="0" dirty="0" smtClean="0"/>
              <a:t>matching</a:t>
            </a:r>
            <a:r>
              <a:rPr lang="en-US" baseline="0" dirty="0" smtClean="0"/>
              <a:t> the two image, the human visual system perceives depth.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we </a:t>
            </a:r>
            <a:r>
              <a:rPr lang="en-US" b="1" baseline="0" dirty="0" smtClean="0"/>
              <a:t>predict</a:t>
            </a:r>
            <a:r>
              <a:rPr lang="en-US" baseline="0" dirty="0" smtClean="0"/>
              <a:t> what depth details are perceived from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A7C9-000B-8340-8EBD-2910655B784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15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Stereo cannot reproduced</a:t>
            </a:r>
            <a:r>
              <a:rPr lang="en-US" baseline="0" dirty="0" smtClean="0"/>
              <a:t> using the equipment we have here, so I show </a:t>
            </a:r>
            <a:r>
              <a:rPr lang="en-US" b="1" baseline="0" dirty="0" smtClean="0"/>
              <a:t>wiggly</a:t>
            </a:r>
            <a:r>
              <a:rPr lang="en-US" baseline="0" dirty="0" smtClean="0"/>
              <a:t> stereo.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two images that each eye see are different by some horizontal offset called </a:t>
            </a:r>
            <a:r>
              <a:rPr lang="en-US" b="1" baseline="0" dirty="0" smtClean="0"/>
              <a:t>disparity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By </a:t>
            </a:r>
            <a:r>
              <a:rPr lang="en-US" b="1" baseline="0" dirty="0" smtClean="0"/>
              <a:t>matching</a:t>
            </a:r>
            <a:r>
              <a:rPr lang="en-US" baseline="0" dirty="0" smtClean="0"/>
              <a:t> the two image, the human visual system perceives depth.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we </a:t>
            </a:r>
            <a:r>
              <a:rPr lang="en-US" b="1" baseline="0" dirty="0" smtClean="0"/>
              <a:t>predict</a:t>
            </a:r>
            <a:r>
              <a:rPr lang="en-US" baseline="0" dirty="0" smtClean="0"/>
              <a:t> what depth details are perceived from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A7C9-000B-8340-8EBD-2910655B784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94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Stereo cannot reproduced</a:t>
            </a:r>
            <a:r>
              <a:rPr lang="en-US" baseline="0" dirty="0" smtClean="0"/>
              <a:t> using the equipment we have here, so I show </a:t>
            </a:r>
            <a:r>
              <a:rPr lang="en-US" b="1" baseline="0" dirty="0" smtClean="0"/>
              <a:t>wiggly</a:t>
            </a:r>
            <a:r>
              <a:rPr lang="en-US" baseline="0" dirty="0" smtClean="0"/>
              <a:t> stereo.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two images that each eye see are different by some horizontal offset called </a:t>
            </a:r>
            <a:r>
              <a:rPr lang="en-US" b="1" baseline="0" dirty="0" smtClean="0"/>
              <a:t>disparity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By </a:t>
            </a:r>
            <a:r>
              <a:rPr lang="en-US" b="1" baseline="0" dirty="0" smtClean="0"/>
              <a:t>matching</a:t>
            </a:r>
            <a:r>
              <a:rPr lang="en-US" baseline="0" dirty="0" smtClean="0"/>
              <a:t> the two image, the human visual system perceives depth.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we </a:t>
            </a:r>
            <a:r>
              <a:rPr lang="en-US" b="1" baseline="0" dirty="0" smtClean="0"/>
              <a:t>predict</a:t>
            </a:r>
            <a:r>
              <a:rPr lang="en-US" baseline="0" dirty="0" smtClean="0"/>
              <a:t> what depth details are perceived from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A7C9-000B-8340-8EBD-2910655B784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196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Stereo cannot reproduced</a:t>
            </a:r>
            <a:r>
              <a:rPr lang="en-US" baseline="0" dirty="0" smtClean="0"/>
              <a:t> using the equipment we have here, so I show </a:t>
            </a:r>
            <a:r>
              <a:rPr lang="en-US" b="1" baseline="0" dirty="0" smtClean="0"/>
              <a:t>wiggly</a:t>
            </a:r>
            <a:r>
              <a:rPr lang="en-US" baseline="0" dirty="0" smtClean="0"/>
              <a:t> stereo.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two images that each eye see are different by some horizontal offset called </a:t>
            </a:r>
            <a:r>
              <a:rPr lang="en-US" b="1" baseline="0" dirty="0" smtClean="0"/>
              <a:t>disparity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By </a:t>
            </a:r>
            <a:r>
              <a:rPr lang="en-US" b="1" baseline="0" dirty="0" smtClean="0"/>
              <a:t>matching</a:t>
            </a:r>
            <a:r>
              <a:rPr lang="en-US" baseline="0" dirty="0" smtClean="0"/>
              <a:t> the two image, the human visual system perceives depth.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we </a:t>
            </a:r>
            <a:r>
              <a:rPr lang="en-US" b="1" baseline="0" dirty="0" smtClean="0"/>
              <a:t>predict</a:t>
            </a:r>
            <a:r>
              <a:rPr lang="en-US" baseline="0" dirty="0" smtClean="0"/>
              <a:t> what depth details are perceived from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A7C9-000B-8340-8EBD-2910655B784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673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Stereo cannot reproduced</a:t>
            </a:r>
            <a:r>
              <a:rPr lang="en-US" baseline="0" dirty="0" smtClean="0"/>
              <a:t> using the equipment we have here, so I show </a:t>
            </a:r>
            <a:r>
              <a:rPr lang="en-US" b="1" baseline="0" dirty="0" smtClean="0"/>
              <a:t>wiggly</a:t>
            </a:r>
            <a:r>
              <a:rPr lang="en-US" baseline="0" dirty="0" smtClean="0"/>
              <a:t> stereo.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two images that each eye see are different by some horizontal offset called </a:t>
            </a:r>
            <a:r>
              <a:rPr lang="en-US" b="1" baseline="0" dirty="0" smtClean="0"/>
              <a:t>disparity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By </a:t>
            </a:r>
            <a:r>
              <a:rPr lang="en-US" b="1" baseline="0" dirty="0" smtClean="0"/>
              <a:t>matching</a:t>
            </a:r>
            <a:r>
              <a:rPr lang="en-US" baseline="0" dirty="0" smtClean="0"/>
              <a:t> the two image, the human visual system perceives depth.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we </a:t>
            </a:r>
            <a:r>
              <a:rPr lang="en-US" b="1" baseline="0" dirty="0" smtClean="0"/>
              <a:t>predict</a:t>
            </a:r>
            <a:r>
              <a:rPr lang="en-US" baseline="0" dirty="0" smtClean="0"/>
              <a:t> what depth details are perceived from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A7C9-000B-8340-8EBD-2910655B7846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707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Stereo cannot reproduced</a:t>
            </a:r>
            <a:r>
              <a:rPr lang="en-US" baseline="0" dirty="0" smtClean="0"/>
              <a:t> using the equipment we have here, so I show </a:t>
            </a:r>
            <a:r>
              <a:rPr lang="en-US" b="1" baseline="0" dirty="0" smtClean="0"/>
              <a:t>wiggly</a:t>
            </a:r>
            <a:r>
              <a:rPr lang="en-US" baseline="0" dirty="0" smtClean="0"/>
              <a:t> stereo.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two images that each eye see are different by some horizontal offset called </a:t>
            </a:r>
            <a:r>
              <a:rPr lang="en-US" b="1" baseline="0" dirty="0" smtClean="0"/>
              <a:t>disparity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By </a:t>
            </a:r>
            <a:r>
              <a:rPr lang="en-US" b="1" baseline="0" dirty="0" smtClean="0"/>
              <a:t>matching</a:t>
            </a:r>
            <a:r>
              <a:rPr lang="en-US" baseline="0" dirty="0" smtClean="0"/>
              <a:t> the two image, the human visual system perceives depth.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we </a:t>
            </a:r>
            <a:r>
              <a:rPr lang="en-US" b="1" baseline="0" dirty="0" smtClean="0"/>
              <a:t>predict</a:t>
            </a:r>
            <a:r>
              <a:rPr lang="en-US" baseline="0" dirty="0" smtClean="0"/>
              <a:t> what depth details are perceived from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A7C9-000B-8340-8EBD-2910655B7846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30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Blah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BB2BB13-8B6A-6C42-A541-0E25BF203AF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371950"/>
            <a:ext cx="9144000" cy="670478"/>
          </a:xfrm>
          <a:solidFill>
            <a:schemeClr val="tx1">
              <a:lumMod val="85000"/>
              <a:lumOff val="15000"/>
            </a:schemeClr>
          </a:solidFill>
        </p:spPr>
        <p:txBody>
          <a:bodyPr lIns="360000" tIns="0" rIns="0" bIns="108000" anchor="ctr" anchorCtr="0">
            <a:normAutofit/>
          </a:bodyPr>
          <a:lstStyle>
            <a:lvl1pPr algn="l">
              <a:defRPr sz="4800" b="1" cap="all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457201"/>
            <a:ext cx="8382000" cy="3788735"/>
          </a:xfrm>
        </p:spPr>
        <p:txBody>
          <a:bodyPr lIns="0" tIns="0" rIns="0" bIns="0" anchor="b">
            <a:normAutofit/>
          </a:bodyPr>
          <a:lstStyle>
            <a:lvl1pPr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2825754" y="123478"/>
            <a:ext cx="5937249" cy="20774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Grande"/>
                <a:ea typeface="Lucida Grande"/>
                <a:cs typeface="Lucida Grande"/>
              </a:rPr>
              <a:t>Tobias Ritschel: </a:t>
            </a:r>
            <a:r>
              <a:rPr lang="de-DE" sz="900" b="1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Grande"/>
                <a:ea typeface="Lucida Grande"/>
                <a:cs typeface="Lucida Grande"/>
              </a:rPr>
              <a:t>Deep Appearance Maps </a:t>
            </a:r>
            <a:r>
              <a:rPr lang="de-DE" sz="900" b="1" i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Grande"/>
                <a:ea typeface="Lucida Grande"/>
                <a:cs typeface="Lucida Grande"/>
              </a:rPr>
              <a:t>|</a:t>
            </a:r>
            <a:r>
              <a:rPr lang="de-DE" sz="900" b="1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de-DE" sz="900" b="0" i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Grande"/>
                <a:ea typeface="Lucida Grande"/>
                <a:cs typeface="Lucida Grande"/>
              </a:rPr>
              <a:t>UCL</a:t>
            </a:r>
            <a:r>
              <a:rPr lang="de-DE" sz="9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Grande"/>
                <a:ea typeface="Lucida Grande"/>
                <a:cs typeface="Lucida Grande"/>
              </a:rPr>
              <a:t>, </a:t>
            </a:r>
            <a:r>
              <a:rPr lang="de-DE" sz="900" b="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Grande"/>
                <a:ea typeface="Lucida Grande"/>
                <a:cs typeface="Lucida Grande"/>
              </a:rPr>
              <a:t>11/04/2018</a:t>
            </a:r>
            <a:endParaRPr lang="de-DE" sz="900" b="0" i="1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 rot="5400000">
            <a:off x="8652018" y="4540404"/>
            <a:ext cx="4140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BB2BB13-8B6A-6C42-A541-0E25BF203AF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24769"/>
            <a:ext cx="198148" cy="198148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28600" y="121839"/>
            <a:ext cx="8686800" cy="678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28600" y="971551"/>
            <a:ext cx="8686800" cy="3623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8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20.wmf"/><Relationship Id="rId9" Type="http://schemas.openxmlformats.org/officeDocument/2006/relationships/oleObject" Target="../embeddings/oleObject2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7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3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7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1590"/>
            <a:ext cx="7772400" cy="1102519"/>
          </a:xfrm>
        </p:spPr>
        <p:txBody>
          <a:bodyPr>
            <a:normAutofit/>
          </a:bodyPr>
          <a:lstStyle/>
          <a:p>
            <a:r>
              <a:rPr lang="en-US" dirty="0" smtClean="0"/>
              <a:t>Deep Appearance Maps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371600" y="2355726"/>
            <a:ext cx="6400800" cy="881236"/>
          </a:xfrm>
        </p:spPr>
        <p:txBody>
          <a:bodyPr>
            <a:normAutofit/>
          </a:bodyPr>
          <a:lstStyle/>
          <a:p>
            <a:r>
              <a:rPr lang="en-GB" sz="2000" b="1" dirty="0" smtClean="0"/>
              <a:t>Tobias Ritschel</a:t>
            </a:r>
          </a:p>
          <a:p>
            <a:r>
              <a:rPr lang="en-GB" sz="2000" dirty="0" smtClean="0"/>
              <a:t>Joint work with Maxim </a:t>
            </a:r>
            <a:r>
              <a:rPr lang="en-GB" sz="2000" dirty="0" err="1" smtClean="0"/>
              <a:t>Maximov</a:t>
            </a:r>
            <a:r>
              <a:rPr lang="en-GB" sz="2000" dirty="0" smtClean="0"/>
              <a:t> and Mario Fritz</a:t>
            </a:r>
            <a:endParaRPr lang="en-GB" sz="2000" dirty="0"/>
          </a:p>
        </p:txBody>
      </p:sp>
      <p:sp>
        <p:nvSpPr>
          <p:cNvPr id="13" name="Rectangle 12"/>
          <p:cNvSpPr/>
          <p:nvPr/>
        </p:nvSpPr>
        <p:spPr>
          <a:xfrm>
            <a:off x="2504767" y="3435846"/>
            <a:ext cx="4134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https://arxiv.org/abs/1804.00863</a:t>
            </a:r>
          </a:p>
        </p:txBody>
      </p:sp>
    </p:spTree>
    <p:extLst>
      <p:ext uri="{BB962C8B-B14F-4D97-AF65-F5344CB8AC3E}">
        <p14:creationId xmlns:p14="http://schemas.microsoft.com/office/powerpoint/2010/main" val="339642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EGSR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39938" name="Picture 2" descr="An overview of Deep Shad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93" y="942426"/>
            <a:ext cx="7746255" cy="228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3486693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Maps pixels with attributes to appearance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3240472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With MPI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9932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CGF 2018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078598"/>
              </p:ext>
            </p:extLst>
          </p:nvPr>
        </p:nvGraphicFramePr>
        <p:xfrm>
          <a:off x="745032" y="876788"/>
          <a:ext cx="7676284" cy="2101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Image" r:id="rId3" imgW="8444160" imgH="2310840" progId="Photoshop.Image.16">
                  <p:embed/>
                </p:oleObj>
              </mc:Choice>
              <mc:Fallback>
                <p:oleObj name="Image" r:id="rId3" imgW="8444160" imgH="23108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032" y="876788"/>
                        <a:ext cx="7676284" cy="2101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528" y="3316113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Maps pixels from multiple images to illumination and BRDF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297806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With </a:t>
            </a:r>
            <a:r>
              <a:rPr lang="en-GB" sz="1000" dirty="0" err="1" smtClean="0"/>
              <a:t>Tuanfeng</a:t>
            </a:r>
            <a:r>
              <a:rPr lang="en-GB" sz="1000" dirty="0" smtClean="0"/>
              <a:t> and </a:t>
            </a:r>
            <a:r>
              <a:rPr lang="en-GB" sz="1000" dirty="0" err="1" smtClean="0"/>
              <a:t>Niloy</a:t>
            </a:r>
            <a:r>
              <a:rPr lang="en-GB" sz="1000" dirty="0" smtClean="0"/>
              <a:t> (conditional accept)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3946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https://d2t1xqejof9utc.cloudfront.net/screenshots/pics/67618ee3cc3a915d249b2f88a225be32/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23" y="496287"/>
            <a:ext cx="6371557" cy="35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Representation?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12</a:t>
            </a:fld>
            <a:endParaRPr lang="de-DE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68427" y="2288288"/>
            <a:ext cx="327309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 rot="5400000">
            <a:off x="3707903" y="1878362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5400000">
            <a:off x="3707903" y="2180273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 rot="5400000">
            <a:off x="3707903" y="2486897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 rot="5400000">
            <a:off x="3344451" y="1878362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 rot="5400000">
            <a:off x="3344451" y="2180273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 rot="5400000">
            <a:off x="3344451" y="2486897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 rot="5400000">
            <a:off x="2946064" y="1873656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 rot="5400000">
            <a:off x="2946064" y="2175567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 rot="5400000">
            <a:off x="2946064" y="2482191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 rot="5400000">
            <a:off x="2592262" y="2180273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>
            <a:stCxn id="3" idx="4"/>
            <a:endCxn id="14" idx="0"/>
          </p:cNvCxnSpPr>
          <p:nvPr/>
        </p:nvCxnSpPr>
        <p:spPr>
          <a:xfrm flipH="1">
            <a:off x="3560475" y="1986374"/>
            <a:ext cx="147428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5" idx="0"/>
          </p:cNvCxnSpPr>
          <p:nvPr/>
        </p:nvCxnSpPr>
        <p:spPr>
          <a:xfrm flipH="1">
            <a:off x="3560475" y="2288285"/>
            <a:ext cx="147428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" idx="4"/>
            <a:endCxn id="15" idx="0"/>
          </p:cNvCxnSpPr>
          <p:nvPr/>
        </p:nvCxnSpPr>
        <p:spPr>
          <a:xfrm flipH="1">
            <a:off x="3560475" y="1986374"/>
            <a:ext cx="147428" cy="301911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" idx="4"/>
            <a:endCxn id="16" idx="0"/>
          </p:cNvCxnSpPr>
          <p:nvPr/>
        </p:nvCxnSpPr>
        <p:spPr>
          <a:xfrm flipH="1">
            <a:off x="3560475" y="1986374"/>
            <a:ext cx="147428" cy="608535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4" idx="0"/>
          </p:cNvCxnSpPr>
          <p:nvPr/>
        </p:nvCxnSpPr>
        <p:spPr>
          <a:xfrm flipH="1" flipV="1">
            <a:off x="3560475" y="1986374"/>
            <a:ext cx="147428" cy="6119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6" idx="0"/>
          </p:cNvCxnSpPr>
          <p:nvPr/>
        </p:nvCxnSpPr>
        <p:spPr>
          <a:xfrm flipH="1" flipV="1">
            <a:off x="3560475" y="2594909"/>
            <a:ext cx="147428" cy="5197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3" idx="4"/>
            <a:endCxn id="15" idx="0"/>
          </p:cNvCxnSpPr>
          <p:nvPr/>
        </p:nvCxnSpPr>
        <p:spPr>
          <a:xfrm flipH="1" flipV="1">
            <a:off x="3560475" y="2288285"/>
            <a:ext cx="147428" cy="306624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7" idx="0"/>
          </p:cNvCxnSpPr>
          <p:nvPr/>
        </p:nvCxnSpPr>
        <p:spPr>
          <a:xfrm flipH="1" flipV="1">
            <a:off x="3162088" y="1981668"/>
            <a:ext cx="175508" cy="470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8" idx="0"/>
          </p:cNvCxnSpPr>
          <p:nvPr/>
        </p:nvCxnSpPr>
        <p:spPr>
          <a:xfrm flipH="1" flipV="1">
            <a:off x="3162088" y="2283579"/>
            <a:ext cx="175508" cy="470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3168943" y="1986373"/>
            <a:ext cx="168652" cy="29720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4" idx="4"/>
            <a:endCxn id="19" idx="0"/>
          </p:cNvCxnSpPr>
          <p:nvPr/>
        </p:nvCxnSpPr>
        <p:spPr>
          <a:xfrm flipH="1">
            <a:off x="3162088" y="1986374"/>
            <a:ext cx="182363" cy="603829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7" idx="0"/>
          </p:cNvCxnSpPr>
          <p:nvPr/>
        </p:nvCxnSpPr>
        <p:spPr>
          <a:xfrm flipH="1" flipV="1">
            <a:off x="3162088" y="1981668"/>
            <a:ext cx="175508" cy="616694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9" idx="0"/>
          </p:cNvCxnSpPr>
          <p:nvPr/>
        </p:nvCxnSpPr>
        <p:spPr>
          <a:xfrm flipH="1" flipV="1">
            <a:off x="3162088" y="2590203"/>
            <a:ext cx="175508" cy="9903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168943" y="2283579"/>
            <a:ext cx="168653" cy="316527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0" idx="0"/>
          </p:cNvCxnSpPr>
          <p:nvPr/>
        </p:nvCxnSpPr>
        <p:spPr>
          <a:xfrm flipH="1">
            <a:off x="2808286" y="2288285"/>
            <a:ext cx="131434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20" idx="0"/>
          </p:cNvCxnSpPr>
          <p:nvPr/>
        </p:nvCxnSpPr>
        <p:spPr>
          <a:xfrm flipH="1">
            <a:off x="2808286" y="1986373"/>
            <a:ext cx="131433" cy="301912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2815141" y="2283579"/>
            <a:ext cx="124579" cy="316527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96566" y="556465"/>
            <a:ext cx="160492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 smtClean="0"/>
              <a:t>?</a:t>
            </a:r>
            <a:endParaRPr lang="en-GB" sz="23900" dirty="0"/>
          </a:p>
        </p:txBody>
      </p:sp>
    </p:spTree>
    <p:extLst>
      <p:ext uri="{BB962C8B-B14F-4D97-AF65-F5344CB8AC3E}">
        <p14:creationId xmlns:p14="http://schemas.microsoft.com/office/powerpoint/2010/main" val="11661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https://d2t1xqejof9utc.cloudfront.net/screenshots/pics/67618ee3cc3a915d249b2f88a225be32/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23" y="496287"/>
            <a:ext cx="6371557" cy="35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idea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13</a:t>
            </a:fld>
            <a:endParaRPr lang="de-DE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68427" y="2288288"/>
            <a:ext cx="327309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 rot="5400000">
            <a:off x="1476473" y="1878362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5400000">
            <a:off x="1476473" y="2180273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 rot="5400000">
            <a:off x="1476473" y="2486897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 rot="5400000">
            <a:off x="1113021" y="1878362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 rot="5400000">
            <a:off x="1113021" y="2180273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 rot="5400000">
            <a:off x="1113021" y="2486897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 rot="5400000">
            <a:off x="714634" y="1873656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 rot="5400000">
            <a:off x="714634" y="2175567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 rot="5400000">
            <a:off x="714634" y="2482191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 rot="5400000">
            <a:off x="360832" y="2180273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>
            <a:stCxn id="3" idx="4"/>
            <a:endCxn id="14" idx="0"/>
          </p:cNvCxnSpPr>
          <p:nvPr/>
        </p:nvCxnSpPr>
        <p:spPr>
          <a:xfrm flipH="1">
            <a:off x="1329045" y="1986374"/>
            <a:ext cx="147428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5" idx="0"/>
          </p:cNvCxnSpPr>
          <p:nvPr/>
        </p:nvCxnSpPr>
        <p:spPr>
          <a:xfrm flipH="1">
            <a:off x="1329045" y="2288285"/>
            <a:ext cx="147428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" idx="4"/>
            <a:endCxn id="15" idx="0"/>
          </p:cNvCxnSpPr>
          <p:nvPr/>
        </p:nvCxnSpPr>
        <p:spPr>
          <a:xfrm flipH="1">
            <a:off x="1329045" y="1986374"/>
            <a:ext cx="147428" cy="301911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" idx="4"/>
            <a:endCxn id="16" idx="0"/>
          </p:cNvCxnSpPr>
          <p:nvPr/>
        </p:nvCxnSpPr>
        <p:spPr>
          <a:xfrm flipH="1">
            <a:off x="1329045" y="1986374"/>
            <a:ext cx="147428" cy="608535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4" idx="0"/>
          </p:cNvCxnSpPr>
          <p:nvPr/>
        </p:nvCxnSpPr>
        <p:spPr>
          <a:xfrm flipH="1" flipV="1">
            <a:off x="1329045" y="1986374"/>
            <a:ext cx="147428" cy="6119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6" idx="0"/>
          </p:cNvCxnSpPr>
          <p:nvPr/>
        </p:nvCxnSpPr>
        <p:spPr>
          <a:xfrm flipH="1" flipV="1">
            <a:off x="1329045" y="2594909"/>
            <a:ext cx="147428" cy="5197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3" idx="4"/>
            <a:endCxn id="15" idx="0"/>
          </p:cNvCxnSpPr>
          <p:nvPr/>
        </p:nvCxnSpPr>
        <p:spPr>
          <a:xfrm flipH="1" flipV="1">
            <a:off x="1329045" y="2288285"/>
            <a:ext cx="147428" cy="306624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7" idx="0"/>
          </p:cNvCxnSpPr>
          <p:nvPr/>
        </p:nvCxnSpPr>
        <p:spPr>
          <a:xfrm flipH="1" flipV="1">
            <a:off x="930658" y="1981668"/>
            <a:ext cx="175508" cy="470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8" idx="0"/>
          </p:cNvCxnSpPr>
          <p:nvPr/>
        </p:nvCxnSpPr>
        <p:spPr>
          <a:xfrm flipH="1" flipV="1">
            <a:off x="930658" y="2283579"/>
            <a:ext cx="175508" cy="470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937513" y="1986373"/>
            <a:ext cx="168652" cy="29720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4" idx="4"/>
            <a:endCxn id="19" idx="0"/>
          </p:cNvCxnSpPr>
          <p:nvPr/>
        </p:nvCxnSpPr>
        <p:spPr>
          <a:xfrm flipH="1">
            <a:off x="930658" y="1986374"/>
            <a:ext cx="182363" cy="603829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7" idx="0"/>
          </p:cNvCxnSpPr>
          <p:nvPr/>
        </p:nvCxnSpPr>
        <p:spPr>
          <a:xfrm flipH="1" flipV="1">
            <a:off x="930658" y="1981668"/>
            <a:ext cx="175508" cy="616694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9" idx="0"/>
          </p:cNvCxnSpPr>
          <p:nvPr/>
        </p:nvCxnSpPr>
        <p:spPr>
          <a:xfrm flipH="1" flipV="1">
            <a:off x="930658" y="2590203"/>
            <a:ext cx="175508" cy="9903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937513" y="2283579"/>
            <a:ext cx="168653" cy="316527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0" idx="0"/>
          </p:cNvCxnSpPr>
          <p:nvPr/>
        </p:nvCxnSpPr>
        <p:spPr>
          <a:xfrm flipH="1">
            <a:off x="576856" y="2288285"/>
            <a:ext cx="131434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20" idx="0"/>
          </p:cNvCxnSpPr>
          <p:nvPr/>
        </p:nvCxnSpPr>
        <p:spPr>
          <a:xfrm flipH="1">
            <a:off x="576856" y="1986373"/>
            <a:ext cx="131433" cy="301912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583711" y="2283579"/>
            <a:ext cx="124579" cy="316527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520923" y="556465"/>
            <a:ext cx="160492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 smtClean="0"/>
              <a:t>?</a:t>
            </a:r>
            <a:endParaRPr lang="en-GB" sz="23900" dirty="0"/>
          </a:p>
        </p:txBody>
      </p:sp>
    </p:spTree>
    <p:extLst>
      <p:ext uri="{BB962C8B-B14F-4D97-AF65-F5344CB8AC3E}">
        <p14:creationId xmlns:p14="http://schemas.microsoft.com/office/powerpoint/2010/main" val="2940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Reflectance maps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323527" y="2499742"/>
            <a:ext cx="8352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Maps surface orientations to 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One BRDF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One illumination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That’s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Next time </a:t>
            </a:r>
            <a:r>
              <a:rPr lang="en-GB" dirty="0" err="1" smtClean="0"/>
              <a:t>sb</a:t>
            </a:r>
            <a:r>
              <a:rPr lang="en-GB" dirty="0" smtClean="0"/>
              <a:t>/you makes appearance fuzz consider comparing to this 1-liner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094384"/>
              </p:ext>
            </p:extLst>
          </p:nvPr>
        </p:nvGraphicFramePr>
        <p:xfrm>
          <a:off x="4788024" y="1275606"/>
          <a:ext cx="2314020" cy="2314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Image" r:id="rId3" imgW="2260080" imgH="2260080" progId="Photoshop.Image.16">
                  <p:embed/>
                </p:oleObj>
              </mc:Choice>
              <mc:Fallback>
                <p:oleObj name="Image" r:id="rId3" imgW="2260080" imgH="22600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88024" y="1275606"/>
                        <a:ext cx="2314020" cy="2314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11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Limitation: </a:t>
            </a:r>
            <a:r>
              <a:rPr lang="en-GB" dirty="0" err="1" smtClean="0"/>
              <a:t>DIffuse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15</a:t>
            </a:fld>
            <a:endParaRPr lang="de-DE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422199"/>
              </p:ext>
            </p:extLst>
          </p:nvPr>
        </p:nvGraphicFramePr>
        <p:xfrm>
          <a:off x="1661674" y="1284029"/>
          <a:ext cx="5502614" cy="234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Image" r:id="rId3" imgW="7999920" imgH="3403080" progId="Photoshop.Image.16">
                  <p:embed/>
                </p:oleObj>
              </mc:Choice>
              <mc:Fallback>
                <p:oleObj name="Image" r:id="rId3" imgW="7999920" imgH="3403080" progId="Photoshop.Image.16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1674" y="1284029"/>
                        <a:ext cx="5502614" cy="2341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41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Limitations: </a:t>
            </a:r>
            <a:r>
              <a:rPr lang="en-GB" dirty="0" err="1" smtClean="0"/>
              <a:t>spec+Dif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16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01419"/>
              </p:ext>
            </p:extLst>
          </p:nvPr>
        </p:nvGraphicFramePr>
        <p:xfrm>
          <a:off x="1475656" y="1347614"/>
          <a:ext cx="5729432" cy="2114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Image" r:id="rId3" imgW="8190360" imgH="3022200" progId="Photoshop.Image.16">
                  <p:embed/>
                </p:oleObj>
              </mc:Choice>
              <mc:Fallback>
                <p:oleObj name="Image" r:id="rId3" imgW="8190360" imgH="30222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5656" y="1347614"/>
                        <a:ext cx="5729432" cy="2114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86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Appearance is 4D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2D Surface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orientation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2D view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direction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(Still fixed light and material)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17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959511"/>
              </p:ext>
            </p:extLst>
          </p:nvPr>
        </p:nvGraphicFramePr>
        <p:xfrm>
          <a:off x="4162691" y="1059582"/>
          <a:ext cx="4486478" cy="2610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Image" r:id="rId3" imgW="5434920" imgH="3161880" progId="Photoshop.Image.16">
                  <p:embed/>
                </p:oleObj>
              </mc:Choice>
              <mc:Fallback>
                <p:oleObj name="Image" r:id="rId3" imgW="5434920" imgH="31618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62691" y="1059582"/>
                        <a:ext cx="4486478" cy="2610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77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Three tasks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18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664871"/>
              </p:ext>
            </p:extLst>
          </p:nvPr>
        </p:nvGraphicFramePr>
        <p:xfrm>
          <a:off x="109423" y="1419622"/>
          <a:ext cx="8925154" cy="1701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Image" r:id="rId3" imgW="20774520" imgH="3961800" progId="Photoshop.Image.16">
                  <p:embed/>
                </p:oleObj>
              </mc:Choice>
              <mc:Fallback>
                <p:oleObj name="Image" r:id="rId3" imgW="20774520" imgH="39618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423" y="1419622"/>
                        <a:ext cx="8925154" cy="1701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447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Representation Task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19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54462"/>
              </p:ext>
            </p:extLst>
          </p:nvPr>
        </p:nvGraphicFramePr>
        <p:xfrm>
          <a:off x="3383625" y="1309644"/>
          <a:ext cx="2376750" cy="252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Image" r:id="rId3" imgW="3479040" imgH="3695040" progId="Photoshop.Image.16">
                  <p:embed/>
                </p:oleObj>
              </mc:Choice>
              <mc:Fallback>
                <p:oleObj name="Image" r:id="rId3" imgW="3479040" imgH="36950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3625" y="1309644"/>
                        <a:ext cx="2376750" cy="252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58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2t1xqejof9utc.cloudfront.net/screenshots/pics/67618ee3cc3a915d249b2f88a225be32/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23" y="496287"/>
            <a:ext cx="6371557" cy="35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Computer graphics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2</a:t>
            </a:fld>
            <a:endParaRPr lang="de-DE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3095" y="2288288"/>
            <a:ext cx="30264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82794" y="1539012"/>
                <a:ext cx="536878" cy="1498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794" y="1539012"/>
                <a:ext cx="536878" cy="14985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51520" y="1779662"/>
            <a:ext cx="64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Light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2490450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Material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72024" y="1113450"/>
            <a:ext cx="161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Representation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9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Dataset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20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909733"/>
              </p:ext>
            </p:extLst>
          </p:nvPr>
        </p:nvGraphicFramePr>
        <p:xfrm>
          <a:off x="224777" y="1419622"/>
          <a:ext cx="8700434" cy="2304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Image" r:id="rId3" imgW="12812400" imgH="3390120" progId="Photoshop.Image.16">
                  <p:embed/>
                </p:oleObj>
              </mc:Choice>
              <mc:Fallback>
                <p:oleObj name="Image" r:id="rId3" imgW="12812400" imgH="33901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4777" y="1419622"/>
                        <a:ext cx="8700434" cy="2304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08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Representation task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21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115345"/>
              </p:ext>
            </p:extLst>
          </p:nvPr>
        </p:nvGraphicFramePr>
        <p:xfrm>
          <a:off x="2374945" y="1240996"/>
          <a:ext cx="3610367" cy="747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Image" r:id="rId3" imgW="6069600" imgH="1257120" progId="Photoshop.Image.16">
                  <p:embed/>
                </p:oleObj>
              </mc:Choice>
              <mc:Fallback>
                <p:oleObj name="Image" r:id="rId3" imgW="6069600" imgH="12571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4945" y="1240996"/>
                        <a:ext cx="3610367" cy="747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 rot="16200000">
            <a:off x="229311" y="1231836"/>
            <a:ext cx="1331665" cy="829265"/>
            <a:chOff x="360832" y="1873656"/>
            <a:chExt cx="1331665" cy="829265"/>
          </a:xfrm>
        </p:grpSpPr>
        <p:sp>
          <p:nvSpPr>
            <p:cNvPr id="6" name="Oval 5"/>
            <p:cNvSpPr/>
            <p:nvPr/>
          </p:nvSpPr>
          <p:spPr>
            <a:xfrm rot="5400000">
              <a:off x="1476473" y="1878362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 rot="5400000">
              <a:off x="1476473" y="2180273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 rot="5400000">
              <a:off x="1476473" y="2486897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 rot="5400000">
              <a:off x="1113021" y="1878362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1113021" y="2180273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1113021" y="2486897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714634" y="1873656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 rot="5400000">
              <a:off x="714634" y="2175567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14634" y="2482191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360832" y="2180273"/>
              <a:ext cx="216024" cy="21602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/>
            <p:cNvCxnSpPr>
              <a:stCxn id="6" idx="4"/>
              <a:endCxn id="9" idx="0"/>
            </p:cNvCxnSpPr>
            <p:nvPr/>
          </p:nvCxnSpPr>
          <p:spPr>
            <a:xfrm flipH="1">
              <a:off x="1329045" y="1986374"/>
              <a:ext cx="147428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0" idx="0"/>
            </p:cNvCxnSpPr>
            <p:nvPr/>
          </p:nvCxnSpPr>
          <p:spPr>
            <a:xfrm flipH="1">
              <a:off x="1329045" y="2288285"/>
              <a:ext cx="147428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4"/>
              <a:endCxn id="10" idx="0"/>
            </p:cNvCxnSpPr>
            <p:nvPr/>
          </p:nvCxnSpPr>
          <p:spPr>
            <a:xfrm flipH="1">
              <a:off x="1329045" y="1986374"/>
              <a:ext cx="147428" cy="30191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6" idx="4"/>
              <a:endCxn id="11" idx="0"/>
            </p:cNvCxnSpPr>
            <p:nvPr/>
          </p:nvCxnSpPr>
          <p:spPr>
            <a:xfrm flipH="1">
              <a:off x="1329045" y="1986374"/>
              <a:ext cx="147428" cy="608535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9" idx="0"/>
            </p:cNvCxnSpPr>
            <p:nvPr/>
          </p:nvCxnSpPr>
          <p:spPr>
            <a:xfrm flipH="1" flipV="1">
              <a:off x="1329045" y="1986374"/>
              <a:ext cx="147428" cy="611988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1" idx="0"/>
            </p:cNvCxnSpPr>
            <p:nvPr/>
          </p:nvCxnSpPr>
          <p:spPr>
            <a:xfrm flipH="1" flipV="1">
              <a:off x="1329045" y="2594909"/>
              <a:ext cx="147428" cy="5197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8" idx="4"/>
              <a:endCxn id="10" idx="0"/>
            </p:cNvCxnSpPr>
            <p:nvPr/>
          </p:nvCxnSpPr>
          <p:spPr>
            <a:xfrm flipH="1" flipV="1">
              <a:off x="1329045" y="2288285"/>
              <a:ext cx="147428" cy="306624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2" idx="0"/>
            </p:cNvCxnSpPr>
            <p:nvPr/>
          </p:nvCxnSpPr>
          <p:spPr>
            <a:xfrm flipH="1" flipV="1">
              <a:off x="930658" y="1981668"/>
              <a:ext cx="175508" cy="470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13" idx="0"/>
            </p:cNvCxnSpPr>
            <p:nvPr/>
          </p:nvCxnSpPr>
          <p:spPr>
            <a:xfrm flipH="1" flipV="1">
              <a:off x="930658" y="2283579"/>
              <a:ext cx="175508" cy="470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937513" y="1986373"/>
              <a:ext cx="168652" cy="29720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9" idx="4"/>
              <a:endCxn id="14" idx="0"/>
            </p:cNvCxnSpPr>
            <p:nvPr/>
          </p:nvCxnSpPr>
          <p:spPr>
            <a:xfrm flipH="1">
              <a:off x="930658" y="1986374"/>
              <a:ext cx="182363" cy="603829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12" idx="0"/>
            </p:cNvCxnSpPr>
            <p:nvPr/>
          </p:nvCxnSpPr>
          <p:spPr>
            <a:xfrm flipH="1" flipV="1">
              <a:off x="930658" y="1981668"/>
              <a:ext cx="175508" cy="616694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14" idx="0"/>
            </p:cNvCxnSpPr>
            <p:nvPr/>
          </p:nvCxnSpPr>
          <p:spPr>
            <a:xfrm flipH="1" flipV="1">
              <a:off x="930658" y="2590203"/>
              <a:ext cx="175508" cy="9903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937513" y="2283579"/>
              <a:ext cx="168653" cy="316527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15" idx="0"/>
            </p:cNvCxnSpPr>
            <p:nvPr/>
          </p:nvCxnSpPr>
          <p:spPr>
            <a:xfrm flipH="1">
              <a:off x="576856" y="2288285"/>
              <a:ext cx="13143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15" idx="0"/>
            </p:cNvCxnSpPr>
            <p:nvPr/>
          </p:nvCxnSpPr>
          <p:spPr>
            <a:xfrm flipH="1">
              <a:off x="576856" y="1986373"/>
              <a:ext cx="131433" cy="301912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583711" y="2283579"/>
              <a:ext cx="124579" cy="316527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/>
          <p:cNvCxnSpPr>
            <a:stCxn id="37" idx="0"/>
          </p:cNvCxnSpPr>
          <p:nvPr/>
        </p:nvCxnSpPr>
        <p:spPr>
          <a:xfrm flipV="1">
            <a:off x="1316019" y="1850487"/>
            <a:ext cx="1441901" cy="1143527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11760" y="2994014"/>
            <a:ext cx="160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NN parameters</a:t>
            </a:r>
            <a:endParaRPr lang="en-GB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3059832" y="1891490"/>
            <a:ext cx="0" cy="1102524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36464" y="2994014"/>
            <a:ext cx="1310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Adversarial</a:t>
            </a:r>
          </a:p>
          <a:p>
            <a:r>
              <a:rPr lang="en-GB" dirty="0" smtClean="0"/>
              <a:t> parameters</a:t>
            </a:r>
            <a:endParaRPr lang="en-GB" dirty="0"/>
          </a:p>
        </p:txBody>
      </p:sp>
      <p:cxnSp>
        <p:nvCxnSpPr>
          <p:cNvPr id="43" name="Straight Arrow Connector 42"/>
          <p:cNvCxnSpPr>
            <a:stCxn id="44" idx="0"/>
          </p:cNvCxnSpPr>
          <p:nvPr/>
        </p:nvCxnSpPr>
        <p:spPr>
          <a:xfrm flipH="1" flipV="1">
            <a:off x="3663010" y="1735621"/>
            <a:ext cx="438353" cy="1265044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573718" y="3000665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Data cost</a:t>
            </a:r>
            <a:endParaRPr lang="en-GB" dirty="0"/>
          </a:p>
        </p:txBody>
      </p:sp>
      <p:cxnSp>
        <p:nvCxnSpPr>
          <p:cNvPr id="46" name="Straight Arrow Connector 45"/>
          <p:cNvCxnSpPr>
            <a:stCxn id="47" idx="0"/>
          </p:cNvCxnSpPr>
          <p:nvPr/>
        </p:nvCxnSpPr>
        <p:spPr>
          <a:xfrm flipH="1" flipV="1">
            <a:off x="4898032" y="1742476"/>
            <a:ext cx="369204" cy="1258189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839555" y="3000665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Weight</a:t>
            </a:r>
            <a:endParaRPr lang="en-GB" dirty="0"/>
          </a:p>
        </p:txBody>
      </p:sp>
      <p:cxnSp>
        <p:nvCxnSpPr>
          <p:cNvPr id="48" name="Straight Arrow Connector 47"/>
          <p:cNvCxnSpPr>
            <a:stCxn id="49" idx="0"/>
          </p:cNvCxnSpPr>
          <p:nvPr/>
        </p:nvCxnSpPr>
        <p:spPr>
          <a:xfrm flipH="1" flipV="1">
            <a:off x="5214559" y="1735620"/>
            <a:ext cx="1444569" cy="1196170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826752" y="2931790"/>
            <a:ext cx="166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Adversarial cost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Data term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22</a:t>
            </a:fld>
            <a:endParaRPr lang="de-DE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869586"/>
              </p:ext>
            </p:extLst>
          </p:nvPr>
        </p:nvGraphicFramePr>
        <p:xfrm>
          <a:off x="2250948" y="2086780"/>
          <a:ext cx="4643692" cy="969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4" name="Image" r:id="rId3" imgW="7479360" imgH="1561680" progId="Photoshop.Image.16">
                  <p:embed/>
                </p:oleObj>
              </mc:Choice>
              <mc:Fallback>
                <p:oleObj name="Image" r:id="rId3" imgW="7479360" imgH="15616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50948" y="2086780"/>
                        <a:ext cx="4643692" cy="969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265247"/>
              </p:ext>
            </p:extLst>
          </p:nvPr>
        </p:nvGraphicFramePr>
        <p:xfrm>
          <a:off x="5682193" y="1347614"/>
          <a:ext cx="945868" cy="945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5" name="Image" r:id="rId5" imgW="2260080" imgH="2260080" progId="Photoshop.Image.16">
                  <p:embed/>
                </p:oleObj>
              </mc:Choice>
              <mc:Fallback>
                <p:oleObj name="Image" r:id="rId5" imgW="2260080" imgH="2260080" progId="Photoshop.Image.16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82193" y="1347614"/>
                        <a:ext cx="945868" cy="945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 rot="16200000">
            <a:off x="4322363" y="1210618"/>
            <a:ext cx="1331665" cy="829265"/>
            <a:chOff x="360832" y="1873656"/>
            <a:chExt cx="1331665" cy="829265"/>
          </a:xfrm>
        </p:grpSpPr>
        <p:sp>
          <p:nvSpPr>
            <p:cNvPr id="9" name="Oval 8"/>
            <p:cNvSpPr/>
            <p:nvPr/>
          </p:nvSpPr>
          <p:spPr>
            <a:xfrm rot="5400000">
              <a:off x="1476473" y="1878362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1476473" y="2180273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1476473" y="2486897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1113021" y="1878362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 rot="5400000">
              <a:off x="1113021" y="2180273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1113021" y="2486897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714634" y="1873656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 rot="5400000">
              <a:off x="714634" y="2175567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714634" y="2482191"/>
              <a:ext cx="216024" cy="2160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 rot="5400000">
              <a:off x="360832" y="2180273"/>
              <a:ext cx="216024" cy="21602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/>
            <p:cNvCxnSpPr>
              <a:stCxn id="9" idx="4"/>
              <a:endCxn id="12" idx="0"/>
            </p:cNvCxnSpPr>
            <p:nvPr/>
          </p:nvCxnSpPr>
          <p:spPr>
            <a:xfrm flipH="1">
              <a:off x="1329045" y="1986374"/>
              <a:ext cx="147428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3" idx="0"/>
            </p:cNvCxnSpPr>
            <p:nvPr/>
          </p:nvCxnSpPr>
          <p:spPr>
            <a:xfrm flipH="1">
              <a:off x="1329045" y="2288285"/>
              <a:ext cx="147428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9" idx="4"/>
              <a:endCxn id="13" idx="0"/>
            </p:cNvCxnSpPr>
            <p:nvPr/>
          </p:nvCxnSpPr>
          <p:spPr>
            <a:xfrm flipH="1">
              <a:off x="1329045" y="1986374"/>
              <a:ext cx="147428" cy="30191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9" idx="4"/>
              <a:endCxn id="14" idx="0"/>
            </p:cNvCxnSpPr>
            <p:nvPr/>
          </p:nvCxnSpPr>
          <p:spPr>
            <a:xfrm flipH="1">
              <a:off x="1329045" y="1986374"/>
              <a:ext cx="147428" cy="608535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2" idx="0"/>
            </p:cNvCxnSpPr>
            <p:nvPr/>
          </p:nvCxnSpPr>
          <p:spPr>
            <a:xfrm flipH="1" flipV="1">
              <a:off x="1329045" y="1986374"/>
              <a:ext cx="147428" cy="611988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14" idx="0"/>
            </p:cNvCxnSpPr>
            <p:nvPr/>
          </p:nvCxnSpPr>
          <p:spPr>
            <a:xfrm flipH="1" flipV="1">
              <a:off x="1329045" y="2594909"/>
              <a:ext cx="147428" cy="5197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1" idx="4"/>
              <a:endCxn id="13" idx="0"/>
            </p:cNvCxnSpPr>
            <p:nvPr/>
          </p:nvCxnSpPr>
          <p:spPr>
            <a:xfrm flipH="1" flipV="1">
              <a:off x="1329045" y="2288285"/>
              <a:ext cx="147428" cy="306624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15" idx="0"/>
            </p:cNvCxnSpPr>
            <p:nvPr/>
          </p:nvCxnSpPr>
          <p:spPr>
            <a:xfrm flipH="1" flipV="1">
              <a:off x="930658" y="1981668"/>
              <a:ext cx="175508" cy="470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16" idx="0"/>
            </p:cNvCxnSpPr>
            <p:nvPr/>
          </p:nvCxnSpPr>
          <p:spPr>
            <a:xfrm flipH="1" flipV="1">
              <a:off x="930658" y="2283579"/>
              <a:ext cx="175508" cy="470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937513" y="1986373"/>
              <a:ext cx="168652" cy="29720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2" idx="4"/>
              <a:endCxn id="17" idx="0"/>
            </p:cNvCxnSpPr>
            <p:nvPr/>
          </p:nvCxnSpPr>
          <p:spPr>
            <a:xfrm flipH="1">
              <a:off x="930658" y="1986374"/>
              <a:ext cx="182363" cy="603829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15" idx="0"/>
            </p:cNvCxnSpPr>
            <p:nvPr/>
          </p:nvCxnSpPr>
          <p:spPr>
            <a:xfrm flipH="1" flipV="1">
              <a:off x="930658" y="1981668"/>
              <a:ext cx="175508" cy="616694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17" idx="0"/>
            </p:cNvCxnSpPr>
            <p:nvPr/>
          </p:nvCxnSpPr>
          <p:spPr>
            <a:xfrm flipH="1" flipV="1">
              <a:off x="930658" y="2590203"/>
              <a:ext cx="175508" cy="9903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937513" y="2283579"/>
              <a:ext cx="168653" cy="316527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endCxn id="18" idx="0"/>
            </p:cNvCxnSpPr>
            <p:nvPr/>
          </p:nvCxnSpPr>
          <p:spPr>
            <a:xfrm flipH="1">
              <a:off x="576856" y="2288285"/>
              <a:ext cx="13143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endCxn id="18" idx="0"/>
            </p:cNvCxnSpPr>
            <p:nvPr/>
          </p:nvCxnSpPr>
          <p:spPr>
            <a:xfrm flipH="1">
              <a:off x="576856" y="1986373"/>
              <a:ext cx="131433" cy="301912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583711" y="2283579"/>
              <a:ext cx="124579" cy="316527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141648"/>
              </p:ext>
            </p:extLst>
          </p:nvPr>
        </p:nvGraphicFramePr>
        <p:xfrm>
          <a:off x="410723" y="1430882"/>
          <a:ext cx="1556728" cy="1864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6" name="Image" r:id="rId7" imgW="3403080" imgH="4075920" progId="Photoshop.Image.16">
                  <p:embed/>
                </p:oleObj>
              </mc:Choice>
              <mc:Fallback>
                <p:oleObj name="Image" r:id="rId7" imgW="3403080" imgH="4075920" progId="Photoshop.Image.16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0723" y="1430882"/>
                        <a:ext cx="1556728" cy="1864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Arrow Connector 36"/>
          <p:cNvCxnSpPr>
            <a:stCxn id="38" idx="0"/>
          </p:cNvCxnSpPr>
          <p:nvPr/>
        </p:nvCxnSpPr>
        <p:spPr>
          <a:xfrm flipH="1" flipV="1">
            <a:off x="6228190" y="2757214"/>
            <a:ext cx="938424" cy="896662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28184" y="3653876"/>
            <a:ext cx="187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Given appearance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4045056" y="3653876"/>
            <a:ext cx="163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NN appearance</a:t>
            </a:r>
            <a:endParaRPr lang="en-GB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4789587" y="2761642"/>
            <a:ext cx="115980" cy="892234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1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Adversarial term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23</a:t>
            </a:fld>
            <a:endParaRPr lang="de-DE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096797"/>
              </p:ext>
            </p:extLst>
          </p:nvPr>
        </p:nvGraphicFramePr>
        <p:xfrm>
          <a:off x="1941079" y="2283718"/>
          <a:ext cx="5968332" cy="1066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3" name="Image" r:id="rId3" imgW="10514160" imgH="1879200" progId="Photoshop.Image.16">
                  <p:embed/>
                </p:oleObj>
              </mc:Choice>
              <mc:Fallback>
                <p:oleObj name="Image" r:id="rId3" imgW="10514160" imgH="18792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1079" y="2283718"/>
                        <a:ext cx="5968332" cy="1066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934352"/>
              </p:ext>
            </p:extLst>
          </p:nvPr>
        </p:nvGraphicFramePr>
        <p:xfrm>
          <a:off x="2751923" y="1131590"/>
          <a:ext cx="945868" cy="945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4" name="Image" r:id="rId5" imgW="2260080" imgH="2260080" progId="Photoshop.Image.16">
                  <p:embed/>
                </p:oleObj>
              </mc:Choice>
              <mc:Fallback>
                <p:oleObj name="Image" r:id="rId5" imgW="2260080" imgH="2260080" progId="Photoshop.Image.16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51923" y="1131590"/>
                        <a:ext cx="945868" cy="945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139576"/>
              </p:ext>
            </p:extLst>
          </p:nvPr>
        </p:nvGraphicFramePr>
        <p:xfrm>
          <a:off x="7236296" y="906651"/>
          <a:ext cx="1346230" cy="134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5" name="Image" r:id="rId7" imgW="5942520" imgH="5955480" progId="Photoshop.Image.16">
                  <p:embed/>
                </p:oleObj>
              </mc:Choice>
              <mc:Fallback>
                <p:oleObj name="Image" r:id="rId7" imgW="5942520" imgH="59554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36296" y="906651"/>
                        <a:ext cx="1346230" cy="134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868356"/>
              </p:ext>
            </p:extLst>
          </p:nvPr>
        </p:nvGraphicFramePr>
        <p:xfrm>
          <a:off x="5735937" y="906651"/>
          <a:ext cx="1346230" cy="134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6" name="Image" r:id="rId9" imgW="5942520" imgH="5955480" progId="Photoshop.Image.16">
                  <p:embed/>
                </p:oleObj>
              </mc:Choice>
              <mc:Fallback>
                <p:oleObj name="Image" r:id="rId9" imgW="5942520" imgH="5955480" progId="Photoshop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35937" y="906651"/>
                        <a:ext cx="1346230" cy="134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578832"/>
              </p:ext>
            </p:extLst>
          </p:nvPr>
        </p:nvGraphicFramePr>
        <p:xfrm>
          <a:off x="3741279" y="906651"/>
          <a:ext cx="1346230" cy="134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7" name="Image" r:id="rId10" imgW="5942520" imgH="5955480" progId="Photoshop.Image.16">
                  <p:embed/>
                </p:oleObj>
              </mc:Choice>
              <mc:Fallback>
                <p:oleObj name="Image" r:id="rId10" imgW="5942520" imgH="5955480" progId="Photoshop.Image.16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41279" y="906651"/>
                        <a:ext cx="1346230" cy="134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622398"/>
              </p:ext>
            </p:extLst>
          </p:nvPr>
        </p:nvGraphicFramePr>
        <p:xfrm>
          <a:off x="247324" y="1294582"/>
          <a:ext cx="1706727" cy="19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" name="Image" r:id="rId11" imgW="3618720" imgH="4075920" progId="Photoshop.Image.16">
                  <p:embed/>
                </p:oleObj>
              </mc:Choice>
              <mc:Fallback>
                <p:oleObj name="Image" r:id="rId11" imgW="3618720" imgH="40759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7324" y="1294582"/>
                        <a:ext cx="1706727" cy="192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477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Qualitative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24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673157"/>
              </p:ext>
            </p:extLst>
          </p:nvPr>
        </p:nvGraphicFramePr>
        <p:xfrm>
          <a:off x="1835696" y="530398"/>
          <a:ext cx="5328592" cy="367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1" name="Image" r:id="rId3" imgW="7288560" imgH="5028480" progId="Photoshop.Image.16">
                  <p:embed/>
                </p:oleObj>
              </mc:Choice>
              <mc:Fallback>
                <p:oleObj name="Image" r:id="rId3" imgW="7288560" imgH="50284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5696" y="530398"/>
                        <a:ext cx="5328592" cy="367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586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Qualitative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25</a:t>
            </a:fld>
            <a:endParaRPr lang="de-DE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121501"/>
              </p:ext>
            </p:extLst>
          </p:nvPr>
        </p:nvGraphicFramePr>
        <p:xfrm>
          <a:off x="1922252" y="514404"/>
          <a:ext cx="5299496" cy="3656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Image" r:id="rId3" imgW="7288560" imgH="5028480" progId="Photoshop.Image.16">
                  <p:embed/>
                </p:oleObj>
              </mc:Choice>
              <mc:Fallback>
                <p:oleObj name="Image" r:id="rId3" imgW="7288560" imgH="5028480" progId="Photoshop.Image.16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2252" y="514404"/>
                        <a:ext cx="5299496" cy="3656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2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Quantitative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26</a:t>
            </a:fld>
            <a:endParaRPr lang="de-DE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633129"/>
              </p:ext>
            </p:extLst>
          </p:nvPr>
        </p:nvGraphicFramePr>
        <p:xfrm>
          <a:off x="1524000" y="995363"/>
          <a:ext cx="6096000" cy="315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Image" r:id="rId3" imgW="20241000" imgH="10476000" progId="Photoshop.Image.16">
                  <p:embed/>
                </p:oleObj>
              </mc:Choice>
              <mc:Fallback>
                <p:oleObj name="Image" r:id="rId3" imgW="20241000" imgH="104760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995363"/>
                        <a:ext cx="6096000" cy="315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619672" y="2211710"/>
            <a:ext cx="6000328" cy="172819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3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Quantitative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27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78298"/>
              </p:ext>
            </p:extLst>
          </p:nvPr>
        </p:nvGraphicFramePr>
        <p:xfrm>
          <a:off x="246272" y="1491630"/>
          <a:ext cx="8718216" cy="179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3" name="Image" r:id="rId3" imgW="20545920" imgH="4228560" progId="Photoshop.Image.16">
                  <p:embed/>
                </p:oleObj>
              </mc:Choice>
              <mc:Fallback>
                <p:oleObj name="Image" r:id="rId3" imgW="20545920" imgH="4228560" progId="Photoshop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272" y="1491630"/>
                        <a:ext cx="8718216" cy="1791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131840" y="1347614"/>
            <a:ext cx="5616624" cy="15841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47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Learning-to-Learn Task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28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930770"/>
              </p:ext>
            </p:extLst>
          </p:nvPr>
        </p:nvGraphicFramePr>
        <p:xfrm>
          <a:off x="2453762" y="1249092"/>
          <a:ext cx="4236476" cy="2490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9" name="Image" r:id="rId3" imgW="6221880" imgH="3656880" progId="Photoshop.Image.16">
                  <p:embed/>
                </p:oleObj>
              </mc:Choice>
              <mc:Fallback>
                <p:oleObj name="Image" r:id="rId3" imgW="6221880" imgH="36568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53762" y="1249092"/>
                        <a:ext cx="4236476" cy="2490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86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Formalization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29</a:t>
            </a:fld>
            <a:endParaRPr lang="de-DE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902451"/>
              </p:ext>
            </p:extLst>
          </p:nvPr>
        </p:nvGraphicFramePr>
        <p:xfrm>
          <a:off x="2178795" y="811601"/>
          <a:ext cx="4572810" cy="810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6" name="Image" r:id="rId3" imgW="8101440" imgH="1434600" progId="Photoshop.Image.16">
                  <p:embed/>
                </p:oleObj>
              </mc:Choice>
              <mc:Fallback>
                <p:oleObj name="Image" r:id="rId3" imgW="8101440" imgH="14346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8795" y="811601"/>
                        <a:ext cx="4572810" cy="810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388006"/>
              </p:ext>
            </p:extLst>
          </p:nvPr>
        </p:nvGraphicFramePr>
        <p:xfrm>
          <a:off x="224053" y="1688488"/>
          <a:ext cx="2369298" cy="1392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7" name="Image" r:id="rId5" imgW="6221880" imgH="3656880" progId="Photoshop.Image.16">
                  <p:embed/>
                </p:oleObj>
              </mc:Choice>
              <mc:Fallback>
                <p:oleObj name="Image" r:id="rId5" imgW="6221880" imgH="3656880" progId="Photoshop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4053" y="1688488"/>
                        <a:ext cx="2369298" cy="1392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617004"/>
              </p:ext>
            </p:extLst>
          </p:nvPr>
        </p:nvGraphicFramePr>
        <p:xfrm>
          <a:off x="6512250" y="1364694"/>
          <a:ext cx="1947132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8" name="Image" r:id="rId7" imgW="3555360" imgH="4075920" progId="Photoshop.Image.16">
                  <p:embed/>
                </p:oleObj>
              </mc:Choice>
              <mc:Fallback>
                <p:oleObj name="Image" r:id="rId7" imgW="3555360" imgH="40759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12250" y="1364694"/>
                        <a:ext cx="1947132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>
            <a:stCxn id="10" idx="0"/>
          </p:cNvCxnSpPr>
          <p:nvPr/>
        </p:nvCxnSpPr>
        <p:spPr>
          <a:xfrm flipV="1">
            <a:off x="2823724" y="1275606"/>
            <a:ext cx="1100204" cy="2410424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07704" y="3686030"/>
            <a:ext cx="183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NN producing NN</a:t>
            </a:r>
            <a:endParaRPr lang="en-GB" dirty="0"/>
          </a:p>
        </p:txBody>
      </p:sp>
      <p:cxnSp>
        <p:nvCxnSpPr>
          <p:cNvPr id="14" name="Straight Arrow Connector 13"/>
          <p:cNvCxnSpPr>
            <a:stCxn id="15" idx="0"/>
          </p:cNvCxnSpPr>
          <p:nvPr/>
        </p:nvCxnSpPr>
        <p:spPr>
          <a:xfrm flipH="1" flipV="1">
            <a:off x="4384675" y="1275606"/>
            <a:ext cx="1326217" cy="2410424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39948" y="3686030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NN’s parameters</a:t>
            </a:r>
            <a:endParaRPr lang="en-GB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211960" y="1275606"/>
            <a:ext cx="0" cy="1445948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57935" y="2793381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Input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2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Computer Vision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3</a:t>
            </a:fld>
            <a:endParaRPr lang="de-DE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68427" y="2288288"/>
            <a:ext cx="327309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82794" y="1539012"/>
                <a:ext cx="536878" cy="1498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794" y="1539012"/>
                <a:ext cx="536878" cy="1498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51520" y="1779662"/>
            <a:ext cx="64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Light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2490450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Material</a:t>
            </a:r>
            <a:endParaRPr lang="en-GB" dirty="0"/>
          </a:p>
        </p:txBody>
      </p:sp>
      <p:pic>
        <p:nvPicPr>
          <p:cNvPr id="11" name="Picture 2" descr="https://d2t1xqejof9utc.cloudfront.net/screenshots/pics/67618ee3cc3a915d249b2f88a225be32/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23" y="496287"/>
            <a:ext cx="6371557" cy="35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34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Qualitative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30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027640"/>
              </p:ext>
            </p:extLst>
          </p:nvPr>
        </p:nvGraphicFramePr>
        <p:xfrm>
          <a:off x="1619672" y="411510"/>
          <a:ext cx="5784304" cy="382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" name="Image" r:id="rId3" imgW="10412640" imgH="6895080" progId="Photoshop.Image.16">
                  <p:embed/>
                </p:oleObj>
              </mc:Choice>
              <mc:Fallback>
                <p:oleObj name="Image" r:id="rId3" imgW="10412640" imgH="68950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411510"/>
                        <a:ext cx="5784304" cy="382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495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Qualitative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31</a:t>
            </a:fld>
            <a:endParaRPr lang="de-DE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37800"/>
              </p:ext>
            </p:extLst>
          </p:nvPr>
        </p:nvGraphicFramePr>
        <p:xfrm>
          <a:off x="1763688" y="339502"/>
          <a:ext cx="5856312" cy="3870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" name="Image" r:id="rId3" imgW="10412640" imgH="6895080" progId="Photoshop.Image.16">
                  <p:embed/>
                </p:oleObj>
              </mc:Choice>
              <mc:Fallback>
                <p:oleObj name="Image" r:id="rId3" imgW="10412640" imgH="68950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688" y="339502"/>
                        <a:ext cx="5856312" cy="3870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850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Quantitative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32</a:t>
            </a:fld>
            <a:endParaRPr lang="de-DE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524000" y="995363"/>
          <a:ext cx="6096000" cy="315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7" name="Image" r:id="rId3" imgW="20241000" imgH="10476000" progId="Photoshop.Image.16">
                  <p:embed/>
                </p:oleObj>
              </mc:Choice>
              <mc:Fallback>
                <p:oleObj name="Image" r:id="rId3" imgW="20241000" imgH="10476000" progId="Photoshop.Image.16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995363"/>
                        <a:ext cx="6096000" cy="315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619672" y="1491630"/>
            <a:ext cx="6000328" cy="79208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653527" y="3147814"/>
            <a:ext cx="6000328" cy="86409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Quantitative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33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46272" y="1491630"/>
          <a:ext cx="8718216" cy="179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Image" r:id="rId3" imgW="20545920" imgH="4228560" progId="Photoshop.Image.16">
                  <p:embed/>
                </p:oleObj>
              </mc:Choice>
              <mc:Fallback>
                <p:oleObj name="Image" r:id="rId3" imgW="20545920" imgH="4228560" progId="Photoshop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272" y="1491630"/>
                        <a:ext cx="8718216" cy="1791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012160" y="1347614"/>
            <a:ext cx="2736304" cy="15841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46272" y="1347614"/>
            <a:ext cx="2885568" cy="15841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1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Segmentation Task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34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480618"/>
              </p:ext>
            </p:extLst>
          </p:nvPr>
        </p:nvGraphicFramePr>
        <p:xfrm>
          <a:off x="2096791" y="1347614"/>
          <a:ext cx="5139505" cy="2062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5" name="Image" r:id="rId3" imgW="9955440" imgH="3999960" progId="Photoshop.Image.16">
                  <p:embed/>
                </p:oleObj>
              </mc:Choice>
              <mc:Fallback>
                <p:oleObj name="Image" r:id="rId3" imgW="9955440" imgH="39999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6791" y="1347614"/>
                        <a:ext cx="5139505" cy="2062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348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Segmentation Task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35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294885"/>
              </p:ext>
            </p:extLst>
          </p:nvPr>
        </p:nvGraphicFramePr>
        <p:xfrm>
          <a:off x="1383880" y="1269734"/>
          <a:ext cx="6376240" cy="858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Image" r:id="rId3" imgW="11225160" imgH="1510920" progId="Photoshop.Image.16">
                  <p:embed/>
                </p:oleObj>
              </mc:Choice>
              <mc:Fallback>
                <p:oleObj name="Image" r:id="rId3" imgW="11225160" imgH="15109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3880" y="1269734"/>
                        <a:ext cx="6376240" cy="858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811040"/>
              </p:ext>
            </p:extLst>
          </p:nvPr>
        </p:nvGraphicFramePr>
        <p:xfrm>
          <a:off x="5292080" y="2048250"/>
          <a:ext cx="3289548" cy="232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0" name="Image" r:id="rId5" imgW="5714280" imgH="4037760" progId="Photoshop.Image.16">
                  <p:embed/>
                </p:oleObj>
              </mc:Choice>
              <mc:Fallback>
                <p:oleObj name="Image" r:id="rId5" imgW="5714280" imgH="40377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92080" y="2048250"/>
                        <a:ext cx="3289548" cy="232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773412"/>
              </p:ext>
            </p:extLst>
          </p:nvPr>
        </p:nvGraphicFramePr>
        <p:xfrm>
          <a:off x="440607" y="2472658"/>
          <a:ext cx="4131393" cy="165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1" name="Image" r:id="rId7" imgW="9955440" imgH="3999960" progId="Photoshop.Image.16">
                  <p:embed/>
                </p:oleObj>
              </mc:Choice>
              <mc:Fallback>
                <p:oleObj name="Image" r:id="rId7" imgW="9955440" imgH="3999960" progId="Photoshop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0607" y="2472658"/>
                        <a:ext cx="4131393" cy="1657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3995937" y="716829"/>
            <a:ext cx="432047" cy="774801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11960" y="347497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NN-making mask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181006" y="716829"/>
            <a:ext cx="432047" cy="774801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75497" y="347497"/>
            <a:ext cx="197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Mask sparsity prior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496759" y="1086161"/>
            <a:ext cx="216022" cy="405469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24694" y="771551"/>
            <a:ext cx="1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Its parameters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36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102136"/>
              </p:ext>
            </p:extLst>
          </p:nvPr>
        </p:nvGraphicFramePr>
        <p:xfrm>
          <a:off x="243453" y="498977"/>
          <a:ext cx="8798128" cy="3746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5" name="Image" r:id="rId3" imgW="20545920" imgH="8761680" progId="Photoshop.Image.16">
                  <p:embed/>
                </p:oleObj>
              </mc:Choice>
              <mc:Fallback>
                <p:oleObj name="Image" r:id="rId3" imgW="20545920" imgH="87616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453" y="498977"/>
                        <a:ext cx="8798128" cy="3746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182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Limitations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37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833231"/>
              </p:ext>
            </p:extLst>
          </p:nvPr>
        </p:nvGraphicFramePr>
        <p:xfrm>
          <a:off x="333146" y="1131590"/>
          <a:ext cx="8525872" cy="2240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Image" r:id="rId3" imgW="20088720" imgH="5294880" progId="Photoshop.Image.16">
                  <p:embed/>
                </p:oleObj>
              </mc:Choice>
              <mc:Fallback>
                <p:oleObj name="Image" r:id="rId3" imgW="20088720" imgH="52948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3146" y="1131590"/>
                        <a:ext cx="8525872" cy="2240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8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Fun CG App: MC Filtering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38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063788"/>
              </p:ext>
            </p:extLst>
          </p:nvPr>
        </p:nvGraphicFramePr>
        <p:xfrm>
          <a:off x="107504" y="1245732"/>
          <a:ext cx="8934077" cy="2014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3" name="Image" r:id="rId3" imgW="20393640" imgH="4609440" progId="Photoshop.Image.16">
                  <p:embed/>
                </p:oleObj>
              </mc:Choice>
              <mc:Fallback>
                <p:oleObj name="Image" r:id="rId3" imgW="20393640" imgH="46094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245732"/>
                        <a:ext cx="8934077" cy="2014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11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Future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GB" dirty="0" smtClean="0"/>
              <a:t>Factor appearance into light and BRDF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Learning-to-learn segmentation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Spatio-temporal localized learning-to-learn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581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https://d2t1xqejof9utc.cloudfront.net/screenshots/pics/67618ee3cc3a915d249b2f88a225be32/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23" y="496287"/>
            <a:ext cx="6371557" cy="35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4</a:t>
            </a:fld>
            <a:endParaRPr lang="de-DE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68427" y="2288288"/>
            <a:ext cx="327309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82794" y="1539012"/>
                <a:ext cx="536878" cy="1498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794" y="1539012"/>
                <a:ext cx="536878" cy="14985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51520" y="1779662"/>
            <a:ext cx="64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Light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2490450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Material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 rot="5400000">
            <a:off x="3707903" y="1878362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5400000">
            <a:off x="3707903" y="2180273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 rot="5400000">
            <a:off x="3707903" y="2486897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 rot="5400000">
            <a:off x="3344451" y="1878362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 rot="5400000">
            <a:off x="3344451" y="2180273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 rot="5400000">
            <a:off x="3344451" y="2486897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 rot="5400000">
            <a:off x="2946064" y="1873656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 rot="5400000">
            <a:off x="2946064" y="2175567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 rot="5400000">
            <a:off x="2946064" y="2482191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 rot="5400000">
            <a:off x="2592262" y="2180273"/>
            <a:ext cx="216024" cy="2160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>
            <a:stCxn id="3" idx="4"/>
            <a:endCxn id="14" idx="0"/>
          </p:cNvCxnSpPr>
          <p:nvPr/>
        </p:nvCxnSpPr>
        <p:spPr>
          <a:xfrm flipH="1">
            <a:off x="3560475" y="1986374"/>
            <a:ext cx="147428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5" idx="0"/>
          </p:cNvCxnSpPr>
          <p:nvPr/>
        </p:nvCxnSpPr>
        <p:spPr>
          <a:xfrm flipH="1">
            <a:off x="3560475" y="2288285"/>
            <a:ext cx="147428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" idx="4"/>
            <a:endCxn id="15" idx="0"/>
          </p:cNvCxnSpPr>
          <p:nvPr/>
        </p:nvCxnSpPr>
        <p:spPr>
          <a:xfrm flipH="1">
            <a:off x="3560475" y="1986374"/>
            <a:ext cx="147428" cy="301911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" idx="4"/>
            <a:endCxn id="16" idx="0"/>
          </p:cNvCxnSpPr>
          <p:nvPr/>
        </p:nvCxnSpPr>
        <p:spPr>
          <a:xfrm flipH="1">
            <a:off x="3560475" y="1986374"/>
            <a:ext cx="147428" cy="608535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4" idx="0"/>
          </p:cNvCxnSpPr>
          <p:nvPr/>
        </p:nvCxnSpPr>
        <p:spPr>
          <a:xfrm flipH="1" flipV="1">
            <a:off x="3560475" y="1986374"/>
            <a:ext cx="147428" cy="6119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6" idx="0"/>
          </p:cNvCxnSpPr>
          <p:nvPr/>
        </p:nvCxnSpPr>
        <p:spPr>
          <a:xfrm flipH="1" flipV="1">
            <a:off x="3560475" y="2594909"/>
            <a:ext cx="147428" cy="5197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3" idx="4"/>
            <a:endCxn id="15" idx="0"/>
          </p:cNvCxnSpPr>
          <p:nvPr/>
        </p:nvCxnSpPr>
        <p:spPr>
          <a:xfrm flipH="1" flipV="1">
            <a:off x="3560475" y="2288285"/>
            <a:ext cx="147428" cy="306624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7" idx="0"/>
          </p:cNvCxnSpPr>
          <p:nvPr/>
        </p:nvCxnSpPr>
        <p:spPr>
          <a:xfrm flipH="1" flipV="1">
            <a:off x="3162088" y="1981668"/>
            <a:ext cx="175508" cy="470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8" idx="0"/>
          </p:cNvCxnSpPr>
          <p:nvPr/>
        </p:nvCxnSpPr>
        <p:spPr>
          <a:xfrm flipH="1" flipV="1">
            <a:off x="3162088" y="2283579"/>
            <a:ext cx="175508" cy="470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3168943" y="1986373"/>
            <a:ext cx="168652" cy="29720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4" idx="4"/>
            <a:endCxn id="19" idx="0"/>
          </p:cNvCxnSpPr>
          <p:nvPr/>
        </p:nvCxnSpPr>
        <p:spPr>
          <a:xfrm flipH="1">
            <a:off x="3162088" y="1986374"/>
            <a:ext cx="182363" cy="603829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7" idx="0"/>
          </p:cNvCxnSpPr>
          <p:nvPr/>
        </p:nvCxnSpPr>
        <p:spPr>
          <a:xfrm flipH="1" flipV="1">
            <a:off x="3162088" y="1981668"/>
            <a:ext cx="175508" cy="616694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9" idx="0"/>
          </p:cNvCxnSpPr>
          <p:nvPr/>
        </p:nvCxnSpPr>
        <p:spPr>
          <a:xfrm flipH="1" flipV="1">
            <a:off x="3162088" y="2590203"/>
            <a:ext cx="175508" cy="9903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168943" y="2283579"/>
            <a:ext cx="168653" cy="316527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0" idx="0"/>
          </p:cNvCxnSpPr>
          <p:nvPr/>
        </p:nvCxnSpPr>
        <p:spPr>
          <a:xfrm flipH="1">
            <a:off x="2808286" y="2288285"/>
            <a:ext cx="131434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20" idx="0"/>
          </p:cNvCxnSpPr>
          <p:nvPr/>
        </p:nvCxnSpPr>
        <p:spPr>
          <a:xfrm flipH="1">
            <a:off x="2808286" y="1986373"/>
            <a:ext cx="131433" cy="301912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2815141" y="2283579"/>
            <a:ext cx="124579" cy="316527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32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Thank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dirty="0" smtClean="0"/>
              <a:t>Special thanks to </a:t>
            </a:r>
            <a:r>
              <a:rPr lang="en-GB" dirty="0"/>
              <a:t>Denis </a:t>
            </a:r>
            <a:r>
              <a:rPr lang="en-GB" dirty="0" smtClean="0"/>
              <a:t> and Martin for organizing and Martin for giving me his slot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6991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Lots of hoops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“Can jump through a lot of hoops”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This is </a:t>
            </a:r>
            <a:r>
              <a:rPr lang="en-GB" dirty="0" smtClean="0"/>
              <a:t>fun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But it would take, say, Tim or me 4 </a:t>
            </a:r>
            <a:r>
              <a:rPr lang="en-GB" dirty="0" err="1"/>
              <a:t>hs</a:t>
            </a:r>
            <a:r>
              <a:rPr lang="en-GB" dirty="0"/>
              <a:t> per app to be better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Learning-to-learn </a:t>
            </a:r>
            <a:r>
              <a:rPr lang="en-GB" dirty="0" smtClean="0"/>
              <a:t>blew my mind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If you have some CG-foo can show you do </a:t>
            </a:r>
            <a:r>
              <a:rPr lang="en-GB" dirty="0" smtClean="0"/>
              <a:t>better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If this is really the way to go is </a:t>
            </a:r>
            <a:r>
              <a:rPr lang="en-GB"/>
              <a:t>not </a:t>
            </a:r>
            <a:r>
              <a:rPr lang="en-GB" smtClean="0"/>
              <a:t>known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41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02738"/>
              </p:ext>
            </p:extLst>
          </p:nvPr>
        </p:nvGraphicFramePr>
        <p:xfrm>
          <a:off x="6372200" y="483518"/>
          <a:ext cx="2611731" cy="3764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name="Image" r:id="rId3" imgW="10158480" imgH="14666400" progId="Photoshop.Image.16">
                  <p:embed/>
                </p:oleObj>
              </mc:Choice>
              <mc:Fallback>
                <p:oleObj name="Image" r:id="rId3" imgW="10158480" imgH="14666400" progId="Photoshop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72200" y="483518"/>
                        <a:ext cx="2611731" cy="3764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48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CVPR 2014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5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986821"/>
              </p:ext>
            </p:extLst>
          </p:nvPr>
        </p:nvGraphicFramePr>
        <p:xfrm>
          <a:off x="451616" y="986009"/>
          <a:ext cx="3976368" cy="2849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Image" r:id="rId3" imgW="10717200" imgH="7682400" progId="Photoshop.Image.16">
                  <p:embed/>
                </p:oleObj>
              </mc:Choice>
              <mc:Fallback>
                <p:oleObj name="Image" r:id="rId3" imgW="10717200" imgH="76824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616" y="986009"/>
                        <a:ext cx="3976368" cy="2849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69400" y="1203598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Maps aligned pixels to pixels from new 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Not much learned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1392" y="3857261"/>
            <a:ext cx="1508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With KU Leuven and MPI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67653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PAMI 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6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252593"/>
              </p:ext>
            </p:extLst>
          </p:nvPr>
        </p:nvGraphicFramePr>
        <p:xfrm>
          <a:off x="251520" y="771550"/>
          <a:ext cx="8568952" cy="2133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Image" r:id="rId3" imgW="9129960" imgH="2272680" progId="Photoshop.Image.16">
                  <p:embed/>
                </p:oleObj>
              </mc:Choice>
              <mc:Fallback>
                <p:oleObj name="Image" r:id="rId3" imgW="9129960" imgH="22726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771550"/>
                        <a:ext cx="8568952" cy="2133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528" y="329567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Maps pixels to pixels from new 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SVM to regress views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1392" y="2892381"/>
            <a:ext cx="2278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With KU Leuven, U Washington and MPI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653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CVPR 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7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380643"/>
              </p:ext>
            </p:extLst>
          </p:nvPr>
        </p:nvGraphicFramePr>
        <p:xfrm>
          <a:off x="467544" y="1248777"/>
          <a:ext cx="3797012" cy="234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Image" r:id="rId3" imgW="4177440" imgH="2577600" progId="Photoshop.Image.16">
                  <p:embed/>
                </p:oleObj>
              </mc:Choice>
              <mc:Fallback>
                <p:oleObj name="Image" r:id="rId3" imgW="4177440" imgH="25776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248777"/>
                        <a:ext cx="3797012" cy="2343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64556" y="1338322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Maps normals to appearance (reflectance maps)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392" y="3596173"/>
            <a:ext cx="2278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With KU Leuven, U Washington and MPI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69997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PAMI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8</a:t>
            </a:fld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224908"/>
              </p:ext>
            </p:extLst>
          </p:nvPr>
        </p:nvGraphicFramePr>
        <p:xfrm>
          <a:off x="783648" y="843558"/>
          <a:ext cx="7576705" cy="2156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Image" r:id="rId3" imgW="11034720" imgH="3148920" progId="Photoshop.Image.16">
                  <p:embed/>
                </p:oleObj>
              </mc:Choice>
              <mc:Fallback>
                <p:oleObj name="Image" r:id="rId3" imgW="11034720" imgH="31489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3648" y="843558"/>
                        <a:ext cx="7576705" cy="2156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528" y="3316479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Maps reflectance maps to BRDF parameters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2400" y="2973410"/>
            <a:ext cx="2278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With KU Leuven, U Washington and MPI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4915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ICCV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2BB13-8B6A-6C42-A541-0E25BF203AF4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4098" name="Picture 2" descr="http://homes.esat.kuleuven.be/~sgeorgou/multinatillum/misc/te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58" y="699542"/>
            <a:ext cx="5245814" cy="24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3477695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Maps pixels to illumination (</a:t>
            </a:r>
            <a:r>
              <a:rPr lang="en-GB" dirty="0" err="1" smtClean="0"/>
              <a:t>envmap</a:t>
            </a:r>
            <a:r>
              <a:rPr lang="en-GB" dirty="0" smtClean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1494" y="3198993"/>
            <a:ext cx="2278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With KU Leuven, U Washington and MPI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006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6027</TotalTime>
  <Words>742</Words>
  <Application>Microsoft Office PowerPoint</Application>
  <PresentationFormat>On-screen Show (16:9)</PresentationFormat>
  <Paragraphs>194</Paragraphs>
  <Slides>41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Cambria Math</vt:lpstr>
      <vt:lpstr>Courier New</vt:lpstr>
      <vt:lpstr>Lucida Grande</vt:lpstr>
      <vt:lpstr>Office-Design</vt:lpstr>
      <vt:lpstr>Image</vt:lpstr>
      <vt:lpstr>Deep Appearance Maps</vt:lpstr>
      <vt:lpstr>Computer graphics</vt:lpstr>
      <vt:lpstr>Computer Vision</vt:lpstr>
      <vt:lpstr>Deep Learning</vt:lpstr>
      <vt:lpstr>CVPR 2014</vt:lpstr>
      <vt:lpstr>PAMI 2016</vt:lpstr>
      <vt:lpstr>CVPR 2016</vt:lpstr>
      <vt:lpstr>PAMI 2017</vt:lpstr>
      <vt:lpstr>ICCV 2017</vt:lpstr>
      <vt:lpstr>EGSR 2017</vt:lpstr>
      <vt:lpstr>CGF 2018</vt:lpstr>
      <vt:lpstr>Representation?</vt:lpstr>
      <vt:lpstr>Key idea</vt:lpstr>
      <vt:lpstr>Reflectance maps</vt:lpstr>
      <vt:lpstr>Limitation: DIffuse</vt:lpstr>
      <vt:lpstr>Limitations: spec+Dif</vt:lpstr>
      <vt:lpstr>Appearance is 4D</vt:lpstr>
      <vt:lpstr>Three tasks</vt:lpstr>
      <vt:lpstr>Representation Task</vt:lpstr>
      <vt:lpstr>Dataset</vt:lpstr>
      <vt:lpstr>Representation task</vt:lpstr>
      <vt:lpstr>Data term</vt:lpstr>
      <vt:lpstr>Adversarial term</vt:lpstr>
      <vt:lpstr>Qualitative Results</vt:lpstr>
      <vt:lpstr>Qualitative Results</vt:lpstr>
      <vt:lpstr>Quantitative Results</vt:lpstr>
      <vt:lpstr>Quantitative Results</vt:lpstr>
      <vt:lpstr>Learning-to-Learn Task</vt:lpstr>
      <vt:lpstr>Formalization</vt:lpstr>
      <vt:lpstr>Qualitative Results</vt:lpstr>
      <vt:lpstr>Qualitative Results</vt:lpstr>
      <vt:lpstr>Quantitative Results</vt:lpstr>
      <vt:lpstr>Quantitative Results</vt:lpstr>
      <vt:lpstr>Segmentation Task</vt:lpstr>
      <vt:lpstr>Segmentation Task</vt:lpstr>
      <vt:lpstr>Results</vt:lpstr>
      <vt:lpstr>Limitations</vt:lpstr>
      <vt:lpstr>Fun CG App: MC Filtering</vt:lpstr>
      <vt:lpstr>Future work</vt:lpstr>
      <vt:lpstr>Thank</vt:lpstr>
      <vt:lpstr>Lots of hoops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_x0016_ Perception-Based, Efficient Real-Time Graphics: (GPU)-Rendering of Lights and Shadows You Really See</dc:title>
  <dc:creator>Tobias</dc:creator>
  <cp:lastModifiedBy>Ritschel, Tobias</cp:lastModifiedBy>
  <cp:revision>577</cp:revision>
  <cp:lastPrinted>2015-04-10T07:17:27Z</cp:lastPrinted>
  <dcterms:created xsi:type="dcterms:W3CDTF">2013-05-27T08:16:09Z</dcterms:created>
  <dcterms:modified xsi:type="dcterms:W3CDTF">2018-04-11T13:30:49Z</dcterms:modified>
</cp:coreProperties>
</file>